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handoutMasterIdLst>
    <p:handoutMasterId r:id="rId18"/>
  </p:handoutMasterIdLst>
  <p:sldIdLst>
    <p:sldId id="375" r:id="rId5"/>
    <p:sldId id="305" r:id="rId6"/>
    <p:sldId id="384" r:id="rId7"/>
    <p:sldId id="410" r:id="rId8"/>
    <p:sldId id="273" r:id="rId9"/>
    <p:sldId id="411" r:id="rId10"/>
    <p:sldId id="298" r:id="rId11"/>
    <p:sldId id="407" r:id="rId12"/>
    <p:sldId id="392" r:id="rId13"/>
    <p:sldId id="406" r:id="rId14"/>
    <p:sldId id="303" r:id="rId15"/>
    <p:sldId id="409" r:id="rId16"/>
    <p:sldId id="30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993" autoAdjust="0"/>
  </p:normalViewPr>
  <p:slideViewPr>
    <p:cSldViewPr snapToGrid="0" snapToObjects="1">
      <p:cViewPr varScale="1">
        <p:scale>
          <a:sx n="75" d="100"/>
          <a:sy n="75" d="100"/>
        </p:scale>
        <p:origin x="540" y="54"/>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8/13/2020</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Caption_1">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524000" y="3482977"/>
            <a:ext cx="10668000" cy="3375025"/>
          </a:xfrm>
          <a:prstGeom prst="rect">
            <a:avLst/>
          </a:prstGeom>
          <a:solidFill>
            <a:schemeClr val="accent4">
              <a:lumMod val="50000"/>
            </a:schemeClr>
          </a:solidFill>
        </p:spPr>
        <p:txBody>
          <a:bodyPr/>
          <a:lstStyle/>
          <a:p>
            <a:r>
              <a:rPr lang="en-US" smtClean="0"/>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6338806"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1524000"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10" name="Straight Connector 9">
            <a:extLst>
              <a:ext uri="{FF2B5EF4-FFF2-40B4-BE49-F238E27FC236}">
                <a16:creationId xmlns:a16="http://schemas.microsoft.com/office/drawing/2014/main" id="{F2E583C8-CCA8-BB4A-B8AA-4ED85B62E67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65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smtClean="0"/>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smtClean="0"/>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smtClean="0"/>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smtClean="0"/>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71957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2183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9264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478934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Image and Caption_1">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76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Overview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noProof="0" smtClean="0"/>
              <a:t>8/13/2020</a:t>
            </a:fld>
            <a:endParaRPr lang="en-US" noProof="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noProof="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noProof="0" smtClean="0"/>
              <a:t>‹#›</a:t>
            </a:fld>
            <a:endParaRPr lang="en-US" noProof="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1658836"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lvl1pPr>
          </a:lstStyle>
          <a:p>
            <a:r>
              <a:rPr lang="en-US" noProof="0" smtClean="0"/>
              <a:t>Click icon to add picture</a:t>
            </a:r>
            <a:endParaRPr lang="en-US" noProof="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1658836"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lvl1pPr>
          </a:lstStyle>
          <a:p>
            <a:r>
              <a:rPr lang="en-US" noProof="0" smtClean="0"/>
              <a:t>Click icon to add picture</a:t>
            </a:r>
            <a:endParaRPr lang="en-US" noProof="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1658836"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lvl1pPr>
          </a:lstStyle>
          <a:p>
            <a:r>
              <a:rPr lang="en-US" noProof="0" smtClean="0"/>
              <a:t>Click icon to add picture</a:t>
            </a:r>
            <a:endParaRPr lang="en-US" noProof="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871764"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lvl1pPr>
          </a:lstStyle>
          <a:p>
            <a:r>
              <a:rPr lang="en-US" noProof="0" smtClean="0"/>
              <a:t>Click icon to add picture</a:t>
            </a:r>
            <a:endParaRPr lang="en-US" noProof="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877206"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lvl1pPr>
          </a:lstStyle>
          <a:p>
            <a:r>
              <a:rPr lang="en-US" noProof="0" smtClean="0"/>
              <a:t>Click icon to add picture</a:t>
            </a:r>
            <a:endParaRPr lang="en-US" noProof="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877206"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lvl1pPr>
          </a:lstStyle>
          <a:p>
            <a:r>
              <a:rPr lang="en-US" noProof="0" smtClean="0"/>
              <a:t>Click icon to add picture</a:t>
            </a:r>
            <a:endParaRPr lang="en-US" noProof="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0891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8/13/2020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8/13/2020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8/13/2020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8/13/2020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8/13/2020</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63" r:id="rId14"/>
    <p:sldLayoutId id="2147483683" r:id="rId15"/>
    <p:sldLayoutId id="2147483685" r:id="rId16"/>
    <p:sldLayoutId id="2147483684" r:id="rId17"/>
    <p:sldLayoutId id="2147483680" r:id="rId18"/>
    <p:sldLayoutId id="2147483691" r:id="rId19"/>
    <p:sldLayoutId id="2147483692" r:id="rId20"/>
    <p:sldLayoutId id="2147483693" r:id="rId21"/>
    <p:sldLayoutId id="2147483694" r:id="rId22"/>
    <p:sldLayoutId id="2147483688" r:id="rId23"/>
    <p:sldLayoutId id="2147483687" r:id="rId24"/>
    <p:sldLayoutId id="2147483689" r:id="rId25"/>
    <p:sldLayoutId id="2147483690" r:id="rId26"/>
    <p:sldLayoutId id="2147483695" r:id="rId27"/>
    <p:sldLayoutId id="2147483696" r:id="rId28"/>
    <p:sldLayoutId id="2147483697" r:id="rId29"/>
    <p:sldLayoutId id="2147483698" r:id="rId30"/>
    <p:sldLayoutId id="2147483667" r:id="rId31"/>
    <p:sldLayoutId id="2147483703" r:id="rId32"/>
    <p:sldLayoutId id="2147483704" r:id="rId33"/>
    <p:sldLayoutId id="2147483705" r:id="rId34"/>
    <p:sldLayoutId id="2147483706" r:id="rId35"/>
    <p:sldLayoutId id="2147483668" r:id="rId36"/>
    <p:sldLayoutId id="2147483700" r:id="rId37"/>
    <p:sldLayoutId id="2147483699" r:id="rId38"/>
    <p:sldLayoutId id="2147483701" r:id="rId39"/>
    <p:sldLayoutId id="2147483702"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6.xml"/><Relationship Id="rId6" Type="http://schemas.openxmlformats.org/officeDocument/2006/relationships/image" Target="../media/image9.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14.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Woman on tablet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1134319" y="0"/>
            <a:ext cx="11057681" cy="6858000"/>
          </a:xfrm>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4000" y="5286196"/>
            <a:ext cx="4179375" cy="356462"/>
          </a:xfrm>
        </p:spPr>
        <p:txBody>
          <a:bodyPr/>
          <a:lstStyle/>
          <a:p>
            <a:r>
              <a:rPr lang="en-US" dirty="0" smtClean="0"/>
              <a:t>By Fatima ejaz barri</a:t>
            </a:r>
            <a:endParaRPr lang="id-ID" dirty="0"/>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4179376" cy="2387600"/>
          </a:xfrm>
        </p:spPr>
        <p:txBody>
          <a:bodyPr>
            <a:normAutofit/>
          </a:bodyPr>
          <a:lstStyle/>
          <a:p>
            <a:r>
              <a:rPr lang="en-US" sz="2000" dirty="0" smtClean="0"/>
              <a:t>E-commerce SECURITY THREATS AND ITS SOLUTIONS </a:t>
            </a:r>
            <a:endParaRPr lang="en-US" sz="2000" dirty="0"/>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smtClean="0"/>
              <a:t>RETAIL </a:t>
            </a:r>
            <a:endParaRPr lang="en-US" dirty="0"/>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p:txBody>
          <a:bodyPr/>
          <a:lstStyle/>
          <a:p>
            <a:r>
              <a:rPr lang="en-US" dirty="0"/>
              <a:t>The selling of the goods to a customer directly without an intermediary.</a:t>
            </a:r>
          </a:p>
          <a:p>
            <a:endParaRPr lang="en-US" dirty="0"/>
          </a:p>
        </p:txBody>
      </p:sp>
    </p:spTree>
    <p:extLst>
      <p:ext uri="{BB962C8B-B14F-4D97-AF65-F5344CB8AC3E}">
        <p14:creationId xmlns:p14="http://schemas.microsoft.com/office/powerpoint/2010/main" val="3072874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5ECE-2D45-764D-A434-EA4997A38F9E}"/>
              </a:ext>
            </a:extLst>
          </p:cNvPr>
          <p:cNvSpPr>
            <a:spLocks noGrp="1"/>
          </p:cNvSpPr>
          <p:nvPr>
            <p:ph type="ctrTitle"/>
          </p:nvPr>
        </p:nvSpPr>
        <p:spPr/>
        <p:txBody>
          <a:bodyPr/>
          <a:lstStyle/>
          <a:p>
            <a:r>
              <a:rPr lang="en-US" dirty="0" err="1" smtClean="0"/>
              <a:t>DIGitAL</a:t>
            </a:r>
            <a:r>
              <a:rPr lang="en-US" dirty="0" smtClean="0"/>
              <a:t> PRODUCTS </a:t>
            </a:r>
            <a:endParaRPr lang="en-US" dirty="0"/>
          </a:p>
        </p:txBody>
      </p:sp>
      <p:sp>
        <p:nvSpPr>
          <p:cNvPr id="3" name="Text Placeholder 2">
            <a:extLst>
              <a:ext uri="{FF2B5EF4-FFF2-40B4-BE49-F238E27FC236}">
                <a16:creationId xmlns:a16="http://schemas.microsoft.com/office/drawing/2014/main" id="{96018F6A-34AE-124E-868D-D500FE5002BF}"/>
              </a:ext>
            </a:extLst>
          </p:cNvPr>
          <p:cNvSpPr>
            <a:spLocks noGrp="1"/>
          </p:cNvSpPr>
          <p:nvPr>
            <p:ph type="body" sz="quarter" idx="14"/>
          </p:nvPr>
        </p:nvSpPr>
        <p:spPr/>
        <p:txBody>
          <a:bodyPr/>
          <a:lstStyle/>
          <a:p>
            <a:r>
              <a:rPr lang="en-US" dirty="0"/>
              <a:t>Downloadable items that need to be </a:t>
            </a:r>
            <a:r>
              <a:rPr lang="en-US" dirty="0" smtClean="0"/>
              <a:t>Purchased for </a:t>
            </a:r>
            <a:r>
              <a:rPr lang="en-US" dirty="0"/>
              <a:t>use, such as models, course, eBooks, apps and media. If its purchasing apps, tools, cloud-based goods or digital properties, they account for a significant percentage of ecommerce </a:t>
            </a:r>
            <a:r>
              <a:rPr lang="en-US" dirty="0" smtClean="0"/>
              <a:t>transactions </a:t>
            </a:r>
            <a:endParaRPr lang="en-US" dirty="0"/>
          </a:p>
          <a:p>
            <a:endParaRPr lang="en-US" dirty="0"/>
          </a:p>
        </p:txBody>
      </p:sp>
      <p:pic>
        <p:nvPicPr>
          <p:cNvPr id="7" name="Picture Placeholder 6" descr="A group of people sitting at a table">
            <a:extLst>
              <a:ext uri="{FF2B5EF4-FFF2-40B4-BE49-F238E27FC236}">
                <a16:creationId xmlns:a16="http://schemas.microsoft.com/office/drawing/2014/main" id="{172E1B30-93CD-465A-917F-9412412588B6}"/>
              </a:ext>
            </a:extLst>
          </p:cNvPr>
          <p:cNvPicPr>
            <a:picLocks noGrp="1" noChangeAspect="1"/>
          </p:cNvPicPr>
          <p:nvPr>
            <p:ph type="pic" sz="quarter" idx="10"/>
          </p:nvPr>
        </p:nvPicPr>
        <p:blipFill>
          <a:blip r:embed="rId2">
            <a:duotone>
              <a:prstClr val="black"/>
              <a:schemeClr val="accent3">
                <a:tint val="45000"/>
                <a:satMod val="400000"/>
              </a:schemeClr>
            </a:duotone>
            <a:alphaModFix/>
          </a:blip>
          <a:srcRect l="16549" r="16549"/>
          <a:stretch>
            <a:fillRect/>
          </a:stretch>
        </p:blipFill>
        <p:spPr/>
      </p:pic>
    </p:spTree>
    <p:extLst>
      <p:ext uri="{BB962C8B-B14F-4D97-AF65-F5344CB8AC3E}">
        <p14:creationId xmlns:p14="http://schemas.microsoft.com/office/powerpoint/2010/main" val="3480697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772582" y="552059"/>
            <a:ext cx="4890577" cy="1002552"/>
          </a:xfrm>
        </p:spPr>
        <p:txBody>
          <a:bodyPr/>
          <a:lstStyle/>
          <a:p>
            <a:r>
              <a:rPr lang="en-US" dirty="0"/>
              <a:t>CONLUSION </a:t>
            </a:r>
            <a:br>
              <a:rPr lang="en-US" dirty="0"/>
            </a:br>
            <a:endParaRPr lang="en-US" dirty="0"/>
          </a:p>
        </p:txBody>
      </p:sp>
      <p:sp>
        <p:nvSpPr>
          <p:cNvPr id="4" name="Text Placeholder 3"/>
          <p:cNvSpPr>
            <a:spLocks noGrp="1"/>
          </p:cNvSpPr>
          <p:nvPr>
            <p:ph type="body" sz="quarter" idx="14"/>
          </p:nvPr>
        </p:nvSpPr>
        <p:spPr/>
        <p:txBody>
          <a:bodyPr/>
          <a:lstStyle/>
          <a:p>
            <a:r>
              <a:rPr lang="en-US" dirty="0" smtClean="0"/>
              <a:t>To conclude, we learnt that there are different branches and sides to e-commerce. Businesses can be big or small and it doesn’t depend on expensive goods and professionalism. As the world is evolving, technology has enabled us to buy or sell any item in a couple clicks. E-commerce is one of the most vast ways of trade. It earns the bread and butter for many people all around the world, consumers and companies alike.</a:t>
            </a:r>
            <a:endParaRPr lang="en-US" dirty="0"/>
          </a:p>
        </p:txBody>
      </p:sp>
    </p:spTree>
    <p:extLst>
      <p:ext uri="{BB962C8B-B14F-4D97-AF65-F5344CB8AC3E}">
        <p14:creationId xmlns:p14="http://schemas.microsoft.com/office/powerpoint/2010/main" val="1674714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overview</a:t>
            </a:r>
          </a:p>
        </p:txBody>
      </p:sp>
      <p:pic>
        <p:nvPicPr>
          <p:cNvPr id="82" name="Picture Placeholder 81" descr="icon&#10;">
            <a:extLst>
              <a:ext uri="{FF2B5EF4-FFF2-40B4-BE49-F238E27FC236}">
                <a16:creationId xmlns:a16="http://schemas.microsoft.com/office/drawing/2014/main" id="{BB002EF1-9F25-2D40-B395-99B429C0B9E5}"/>
              </a:ext>
              <a:ext uri="{C183D7F6-B498-43B3-948B-1728B52AA6E4}">
                <adec:decorative xmlns:adec="http://schemas.microsoft.com/office/drawing/2017/decorative" xmlns="" val="1"/>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a:fillRect/>
          </a:stretch>
        </p:blipFill>
        <p:spPr/>
      </p:pic>
      <p:pic>
        <p:nvPicPr>
          <p:cNvPr id="84" name="Picture Placeholder 83" descr="icon&#10;">
            <a:extLst>
              <a:ext uri="{FF2B5EF4-FFF2-40B4-BE49-F238E27FC236}">
                <a16:creationId xmlns:a16="http://schemas.microsoft.com/office/drawing/2014/main" id="{2D47B889-990B-7744-B388-A04E8B719527}"/>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a:fillRect/>
          </a:stretch>
        </p:blipFill>
        <p:spPr/>
      </p:pic>
      <p:pic>
        <p:nvPicPr>
          <p:cNvPr id="95" name="Picture Placeholder 94" descr="icon&#10;">
            <a:extLst>
              <a:ext uri="{FF2B5EF4-FFF2-40B4-BE49-F238E27FC236}">
                <a16:creationId xmlns:a16="http://schemas.microsoft.com/office/drawing/2014/main" id="{22846FFF-A603-9047-B91F-1BBE3D044E35}"/>
              </a:ext>
              <a:ext uri="{C183D7F6-B498-43B3-948B-1728B52AA6E4}">
                <adec:decorative xmlns:adec="http://schemas.microsoft.com/office/drawing/2017/decorative" xmlns="" val="1"/>
              </a:ext>
            </a:extLst>
          </p:cNvPr>
          <p:cNvPicPr>
            <a:picLocks noGrp="1" noChangeAspect="1"/>
          </p:cNvPicPr>
          <p:nvPr>
            <p:ph type="pic" sz="quarter" idx="15"/>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a:fillRect/>
          </a:stretch>
        </p:blipFill>
        <p:spPr/>
      </p:pic>
      <p:pic>
        <p:nvPicPr>
          <p:cNvPr id="117" name="Picture Placeholder 116" descr="icon&#10;">
            <a:extLst>
              <a:ext uri="{FF2B5EF4-FFF2-40B4-BE49-F238E27FC236}">
                <a16:creationId xmlns:a16="http://schemas.microsoft.com/office/drawing/2014/main" id="{9F6066D9-99C1-EA49-8232-E0CF4DFA9020}"/>
              </a:ext>
            </a:extLst>
          </p:cNvPr>
          <p:cNvPicPr>
            <a:picLocks noGrp="1" noChangeAspect="1"/>
          </p:cNvPicPr>
          <p:nvPr>
            <p:ph type="pic" sz="quarter" idx="21"/>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xmlns="" r:embed="rId9"/>
              </a:ext>
            </a:extLst>
          </a:blip>
          <a:srcRect t="427" b="427"/>
          <a:stretch>
            <a:fillRect/>
          </a:stretch>
        </p:blipFill>
        <p:spPr/>
      </p:pic>
      <p:pic>
        <p:nvPicPr>
          <p:cNvPr id="119" name="Picture Placeholder 118" descr="icon&#10;">
            <a:extLst>
              <a:ext uri="{FF2B5EF4-FFF2-40B4-BE49-F238E27FC236}">
                <a16:creationId xmlns:a16="http://schemas.microsoft.com/office/drawing/2014/main" id="{99C18B90-BB12-654C-AF46-B1098A1726C4}"/>
              </a:ext>
            </a:extLst>
          </p:cNvPr>
          <p:cNvPicPr>
            <a:picLocks noGrp="1" noChangeAspect="1"/>
          </p:cNvPicPr>
          <p:nvPr>
            <p:ph type="pic" sz="quarter" idx="22"/>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xmlns="" r:embed="rId11"/>
              </a:ext>
            </a:extLst>
          </a:blip>
          <a:srcRect t="427" b="427"/>
          <a:stretch>
            <a:fillRect/>
          </a:stretch>
        </p:blipFill>
        <p:spPr/>
      </p:pic>
      <p:pic>
        <p:nvPicPr>
          <p:cNvPr id="121" name="Picture Placeholder 120" descr="icon&#10;">
            <a:extLst>
              <a:ext uri="{FF2B5EF4-FFF2-40B4-BE49-F238E27FC236}">
                <a16:creationId xmlns:a16="http://schemas.microsoft.com/office/drawing/2014/main" id="{4159F782-00CB-DC43-A1FC-7C24663612D0}"/>
              </a:ext>
              <a:ext uri="{C183D7F6-B498-43B3-948B-1728B52AA6E4}">
                <adec:decorative xmlns:adec="http://schemas.microsoft.com/office/drawing/2017/decorative" xmlns="" val="1"/>
              </a:ext>
            </a:extLst>
          </p:cNvPr>
          <p:cNvPicPr>
            <a:picLocks noGrp="1" noChangeAspect="1"/>
          </p:cNvPicPr>
          <p:nvPr>
            <p:ph type="pic" sz="quarter" idx="23"/>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xmlns="" r:embed="rId13"/>
              </a:ext>
            </a:extLst>
          </a:blip>
          <a:srcRect t="214" b="214"/>
          <a:stretch>
            <a:fillRect/>
          </a:stretch>
        </p:blipFill>
        <p:spPr/>
      </p:pic>
      <p:sp>
        <p:nvSpPr>
          <p:cNvPr id="267" name="Text Placeholder 266">
            <a:extLst>
              <a:ext uri="{FF2B5EF4-FFF2-40B4-BE49-F238E27FC236}">
                <a16:creationId xmlns:a16="http://schemas.microsoft.com/office/drawing/2014/main" id="{A694244C-EAE8-E84A-9A3B-8D12C1A5479B}"/>
              </a:ext>
            </a:extLst>
          </p:cNvPr>
          <p:cNvSpPr>
            <a:spLocks noGrp="1"/>
          </p:cNvSpPr>
          <p:nvPr>
            <p:ph type="body" sz="quarter" idx="25"/>
          </p:nvPr>
        </p:nvSpPr>
        <p:spPr/>
        <p:txBody>
          <a:body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br>
              <a:rPr lang="en-US" dirty="0"/>
            </a:b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endParaRPr lang="en-US" dirty="0"/>
          </a:p>
        </p:txBody>
      </p:sp>
      <p:sp>
        <p:nvSpPr>
          <p:cNvPr id="250" name="Text Placeholder 249">
            <a:extLst>
              <a:ext uri="{FF2B5EF4-FFF2-40B4-BE49-F238E27FC236}">
                <a16:creationId xmlns:a16="http://schemas.microsoft.com/office/drawing/2014/main" id="{2FC5F420-06C1-8C4F-9332-B0D58D4733C9}"/>
              </a:ext>
            </a:extLst>
          </p:cNvPr>
          <p:cNvSpPr>
            <a:spLocks noGrp="1"/>
          </p:cNvSpPr>
          <p:nvPr>
            <p:ph type="body" idx="26"/>
          </p:nvPr>
        </p:nvSpPr>
        <p:spPr/>
        <p:txBody>
          <a:bodyPr/>
          <a:lstStyle/>
          <a:p>
            <a:r>
              <a:rPr lang="en-US"/>
              <a:t>Lorem ipsum dolor sit amet</a:t>
            </a:r>
          </a:p>
        </p:txBody>
      </p:sp>
      <p:sp>
        <p:nvSpPr>
          <p:cNvPr id="293" name="Text Placeholder 292">
            <a:extLst>
              <a:ext uri="{FF2B5EF4-FFF2-40B4-BE49-F238E27FC236}">
                <a16:creationId xmlns:a16="http://schemas.microsoft.com/office/drawing/2014/main" id="{95FAB652-3154-9344-A0FB-A255D42D5CC0}"/>
              </a:ext>
            </a:extLst>
          </p:cNvPr>
          <p:cNvSpPr>
            <a:spLocks noGrp="1"/>
          </p:cNvSpPr>
          <p:nvPr>
            <p:ph type="body" sz="quarter" idx="27"/>
          </p:nvPr>
        </p:nvSpPr>
        <p:spPr/>
        <p:txBody>
          <a:bodyPr/>
          <a:lstStyle/>
          <a:p>
            <a:r>
              <a:rPr lang="en-US"/>
              <a:t>Lorem ipsum dolor sit amet consectetuer adipiscing elit, </a:t>
            </a:r>
            <a:br>
              <a:rPr lang="en-US"/>
            </a:br>
            <a:r>
              <a:rPr lang="en-US"/>
              <a:t>sed diam nonummy nibh euismod</a:t>
            </a:r>
          </a:p>
        </p:txBody>
      </p:sp>
      <p:sp>
        <p:nvSpPr>
          <p:cNvPr id="294" name="Text Placeholder 293">
            <a:extLst>
              <a:ext uri="{FF2B5EF4-FFF2-40B4-BE49-F238E27FC236}">
                <a16:creationId xmlns:a16="http://schemas.microsoft.com/office/drawing/2014/main" id="{98606489-5891-5241-A48C-BB3725C75A3D}"/>
              </a:ext>
            </a:extLst>
          </p:cNvPr>
          <p:cNvSpPr>
            <a:spLocks noGrp="1"/>
          </p:cNvSpPr>
          <p:nvPr>
            <p:ph type="body" idx="28"/>
          </p:nvPr>
        </p:nvSpPr>
        <p:spPr/>
        <p:txBody>
          <a:bodyPr/>
          <a:lstStyle/>
          <a:p>
            <a:r>
              <a:rPr lang="en-US" dirty="0"/>
              <a:t>Lorem ipsum dolor sit </a:t>
            </a:r>
            <a:r>
              <a:rPr lang="en-US" dirty="0" err="1"/>
              <a:t>amet</a:t>
            </a:r>
            <a:endParaRPr lang="en-US" dirty="0"/>
          </a:p>
        </p:txBody>
      </p:sp>
      <p:sp>
        <p:nvSpPr>
          <p:cNvPr id="295" name="Text Placeholder 294">
            <a:extLst>
              <a:ext uri="{FF2B5EF4-FFF2-40B4-BE49-F238E27FC236}">
                <a16:creationId xmlns:a16="http://schemas.microsoft.com/office/drawing/2014/main" id="{2A38F4C8-B925-E44A-8AEB-4EA4469EA6E1}"/>
              </a:ext>
            </a:extLst>
          </p:cNvPr>
          <p:cNvSpPr>
            <a:spLocks noGrp="1"/>
          </p:cNvSpPr>
          <p:nvPr>
            <p:ph type="body" sz="quarter" idx="29"/>
          </p:nvPr>
        </p:nvSpPr>
        <p:spPr/>
        <p:txBody>
          <a:bodyPr/>
          <a:lstStyle/>
          <a:p>
            <a:r>
              <a:rPr lang="en-US"/>
              <a:t>Lorem ipsum dolor sit amet consectetuer adipiscing elit, </a:t>
            </a:r>
            <a:br>
              <a:rPr lang="en-US"/>
            </a:br>
            <a:r>
              <a:rPr lang="en-US"/>
              <a:t>sed diam nonummy nibh euismod</a:t>
            </a:r>
          </a:p>
        </p:txBody>
      </p:sp>
      <p:sp>
        <p:nvSpPr>
          <p:cNvPr id="296" name="Text Placeholder 295">
            <a:extLst>
              <a:ext uri="{FF2B5EF4-FFF2-40B4-BE49-F238E27FC236}">
                <a16:creationId xmlns:a16="http://schemas.microsoft.com/office/drawing/2014/main" id="{A085C71C-38D8-D24F-98A3-15D7868C8C19}"/>
              </a:ext>
            </a:extLst>
          </p:cNvPr>
          <p:cNvSpPr>
            <a:spLocks noGrp="1"/>
          </p:cNvSpPr>
          <p:nvPr>
            <p:ph type="body" idx="30"/>
          </p:nvPr>
        </p:nvSpPr>
        <p:spPr/>
        <p:txBody>
          <a:bodyPr/>
          <a:lstStyle/>
          <a:p>
            <a:r>
              <a:rPr lang="en-US"/>
              <a:t>Lorem ipsum dolor sit amet</a:t>
            </a:r>
          </a:p>
        </p:txBody>
      </p:sp>
      <p:sp>
        <p:nvSpPr>
          <p:cNvPr id="299" name="Text Placeholder 298">
            <a:extLst>
              <a:ext uri="{FF2B5EF4-FFF2-40B4-BE49-F238E27FC236}">
                <a16:creationId xmlns:a16="http://schemas.microsoft.com/office/drawing/2014/main" id="{BA9886D9-B6B7-5D49-AEB9-AFC0BB9CD938}"/>
              </a:ext>
            </a:extLst>
          </p:cNvPr>
          <p:cNvSpPr>
            <a:spLocks noGrp="1"/>
          </p:cNvSpPr>
          <p:nvPr>
            <p:ph type="body" sz="quarter" idx="33"/>
          </p:nvPr>
        </p:nvSpPr>
        <p:spPr/>
        <p:txBody>
          <a:bodyPr/>
          <a:lstStyle/>
          <a:p>
            <a:r>
              <a:rPr lang="en-US"/>
              <a:t>Lorem ipsum dolor sit amet consectetuer adipiscing elit, </a:t>
            </a:r>
            <a:br>
              <a:rPr lang="en-US"/>
            </a:br>
            <a:r>
              <a:rPr lang="en-US"/>
              <a:t>sed diam nonummy nibh euismod</a:t>
            </a:r>
          </a:p>
        </p:txBody>
      </p:sp>
      <p:sp>
        <p:nvSpPr>
          <p:cNvPr id="300" name="Text Placeholder 299">
            <a:extLst>
              <a:ext uri="{FF2B5EF4-FFF2-40B4-BE49-F238E27FC236}">
                <a16:creationId xmlns:a16="http://schemas.microsoft.com/office/drawing/2014/main" id="{6E3DA1E8-1071-DA4F-B15A-B8C4D04ED94B}"/>
              </a:ext>
            </a:extLst>
          </p:cNvPr>
          <p:cNvSpPr>
            <a:spLocks noGrp="1"/>
          </p:cNvSpPr>
          <p:nvPr>
            <p:ph type="body" idx="34"/>
          </p:nvPr>
        </p:nvSpPr>
        <p:spPr/>
        <p:txBody>
          <a:bodyPr/>
          <a:lstStyle/>
          <a:p>
            <a:r>
              <a:rPr lang="en-US"/>
              <a:t>Lorem ipsum dolor sit amet</a:t>
            </a:r>
          </a:p>
        </p:txBody>
      </p:sp>
      <p:sp>
        <p:nvSpPr>
          <p:cNvPr id="301" name="Text Placeholder 300">
            <a:extLst>
              <a:ext uri="{FF2B5EF4-FFF2-40B4-BE49-F238E27FC236}">
                <a16:creationId xmlns:a16="http://schemas.microsoft.com/office/drawing/2014/main" id="{5E5FEC2A-D114-234A-993E-D136899FE1EA}"/>
              </a:ext>
            </a:extLst>
          </p:cNvPr>
          <p:cNvSpPr>
            <a:spLocks noGrp="1"/>
          </p:cNvSpPr>
          <p:nvPr>
            <p:ph type="body" sz="quarter" idx="35"/>
          </p:nvPr>
        </p:nvSpPr>
        <p:spPr/>
        <p:txBody>
          <a:bodyPr/>
          <a:lstStyle/>
          <a:p>
            <a:r>
              <a:rPr lang="en-US"/>
              <a:t>Lorem ipsum dolor sit amet consectetuer adipiscing elit, </a:t>
            </a:r>
            <a:br>
              <a:rPr lang="en-US"/>
            </a:br>
            <a:r>
              <a:rPr lang="en-US"/>
              <a:t>sed diam nonummy nibh euismod</a:t>
            </a:r>
          </a:p>
        </p:txBody>
      </p:sp>
      <p:sp>
        <p:nvSpPr>
          <p:cNvPr id="302" name="Text Placeholder 301">
            <a:extLst>
              <a:ext uri="{FF2B5EF4-FFF2-40B4-BE49-F238E27FC236}">
                <a16:creationId xmlns:a16="http://schemas.microsoft.com/office/drawing/2014/main" id="{54932BF7-A47E-994E-8D38-4B3A53B38E24}"/>
              </a:ext>
            </a:extLst>
          </p:cNvPr>
          <p:cNvSpPr>
            <a:spLocks noGrp="1"/>
          </p:cNvSpPr>
          <p:nvPr>
            <p:ph type="body" idx="36"/>
          </p:nvPr>
        </p:nvSpPr>
        <p:spPr/>
        <p:txBody>
          <a:bodyPr/>
          <a:lstStyle/>
          <a:p>
            <a:r>
              <a:rPr lang="en-US"/>
              <a:t>Lorem ipsum dolor sit amet</a:t>
            </a:r>
          </a:p>
        </p:txBody>
      </p:sp>
      <p:sp>
        <p:nvSpPr>
          <p:cNvPr id="303" name="Text Placeholder 302">
            <a:extLst>
              <a:ext uri="{FF2B5EF4-FFF2-40B4-BE49-F238E27FC236}">
                <a16:creationId xmlns:a16="http://schemas.microsoft.com/office/drawing/2014/main" id="{297E64BC-E4C5-384E-A885-311532A07874}"/>
              </a:ext>
            </a:extLst>
          </p:cNvPr>
          <p:cNvSpPr>
            <a:spLocks noGrp="1"/>
          </p:cNvSpPr>
          <p:nvPr>
            <p:ph type="body" sz="quarter" idx="37"/>
          </p:nvPr>
        </p:nvSpPr>
        <p:spPr/>
        <p:txBody>
          <a:bodyPr/>
          <a:lstStyle/>
          <a:p>
            <a:r>
              <a:rPr lang="en-US"/>
              <a:t>Lorem ipsum dolor sit amet consectetuer adipiscing elit, </a:t>
            </a:r>
            <a:br>
              <a:rPr lang="en-US"/>
            </a:br>
            <a:r>
              <a:rPr lang="en-US"/>
              <a:t>sed diam nonummy nibh euismod</a:t>
            </a:r>
          </a:p>
        </p:txBody>
      </p:sp>
      <p:sp>
        <p:nvSpPr>
          <p:cNvPr id="304" name="Text Placeholder 303">
            <a:extLst>
              <a:ext uri="{FF2B5EF4-FFF2-40B4-BE49-F238E27FC236}">
                <a16:creationId xmlns:a16="http://schemas.microsoft.com/office/drawing/2014/main" id="{56A69270-6AB8-3E49-9D29-BF18A8EC0901}"/>
              </a:ext>
            </a:extLst>
          </p:cNvPr>
          <p:cNvSpPr>
            <a:spLocks noGrp="1"/>
          </p:cNvSpPr>
          <p:nvPr>
            <p:ph type="body" idx="38"/>
          </p:nvPr>
        </p:nvSpPr>
        <p:spPr/>
        <p:txBody>
          <a:bodyPr/>
          <a:lstStyle/>
          <a:p>
            <a:r>
              <a:rPr lang="en-US"/>
              <a:t>Lorem ipsum dolor sit amet</a:t>
            </a:r>
          </a:p>
        </p:txBody>
      </p:sp>
    </p:spTree>
    <p:extLst>
      <p:ext uri="{BB962C8B-B14F-4D97-AF65-F5344CB8AC3E}">
        <p14:creationId xmlns:p14="http://schemas.microsoft.com/office/powerpoint/2010/main" val="1098878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Content slide</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p:txBody>
          <a:bodyPr/>
          <a:lstStyle/>
          <a:p>
            <a:pPr marL="285750" indent="-285750">
              <a:buFont typeface="Arial" panose="020B0604020202020204" pitchFamily="34" charset="0"/>
              <a:buChar char="•"/>
            </a:pPr>
            <a:r>
              <a:rPr lang="en-US" dirty="0" smtClean="0"/>
              <a:t>DEFINTION OF SECURITY THREATS/ E-COM THREATS</a:t>
            </a:r>
            <a:endParaRPr lang="en-US" dirty="0"/>
          </a:p>
          <a:p>
            <a:pPr marL="285750" indent="-285750">
              <a:buFont typeface="Arial" panose="020B0604020202020204" pitchFamily="34" charset="0"/>
              <a:buChar char="•"/>
            </a:pPr>
            <a:r>
              <a:rPr lang="en-US" dirty="0" smtClean="0"/>
              <a:t>EXAMPLES OF COMMERCE SECURITY THREATS</a:t>
            </a:r>
            <a:endParaRPr lang="en-US" dirty="0"/>
          </a:p>
          <a:p>
            <a:pPr marL="285750" indent="-285750">
              <a:buFont typeface="Arial" panose="020B0604020202020204" pitchFamily="34" charset="0"/>
              <a:buChar char="•"/>
            </a:pPr>
            <a:r>
              <a:rPr lang="en-US" dirty="0" smtClean="0"/>
              <a:t>ECOMMERCE SECURITY SOLUTIONS </a:t>
            </a:r>
          </a:p>
          <a:p>
            <a:pPr marL="285750" indent="-285750">
              <a:buFont typeface="Arial" panose="020B0604020202020204" pitchFamily="34" charset="0"/>
              <a:buChar char="•"/>
            </a:pPr>
            <a:r>
              <a:rPr lang="en-US" dirty="0" smtClean="0"/>
              <a:t>CONLUSION </a:t>
            </a:r>
          </a:p>
          <a:p>
            <a:pPr marL="285750" indent="-285750">
              <a:buFont typeface="Arial" panose="020B0604020202020204" pitchFamily="34" charset="0"/>
              <a:buChar char="•"/>
            </a:pPr>
            <a:r>
              <a:rPr lang="en-US" dirty="0" smtClean="0"/>
              <a:t>REFERENCE </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25297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xmlns=""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p:txBody>
          <a:bodyPr/>
          <a:lstStyle/>
          <a:p>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p:txBody>
          <a:bodyPr/>
          <a:lstStyle/>
          <a:p>
            <a:r>
              <a:rPr lang="en-US" dirty="0" smtClean="0"/>
              <a:t>ECOMMERCE</a:t>
            </a:r>
            <a:endParaRPr lang="en-US"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ext Placeholder 2"/>
          <p:cNvSpPr>
            <a:spLocks noGrp="1"/>
          </p:cNvSpPr>
          <p:nvPr>
            <p:ph type="body" idx="13"/>
          </p:nvPr>
        </p:nvSpPr>
        <p:spPr/>
        <p:txBody>
          <a:bodyPr/>
          <a:lstStyle/>
          <a:p>
            <a:endParaRPr lang="en-US"/>
          </a:p>
        </p:txBody>
      </p:sp>
      <p:sp>
        <p:nvSpPr>
          <p:cNvPr id="4" name="Title 3"/>
          <p:cNvSpPr>
            <a:spLocks noGrp="1"/>
          </p:cNvSpPr>
          <p:nvPr>
            <p:ph type="ctrTitle"/>
          </p:nvPr>
        </p:nvSpPr>
        <p:spPr/>
        <p:txBody>
          <a:bodyPr/>
          <a:lstStyle/>
          <a:p>
            <a:endParaRPr lang="en-US"/>
          </a:p>
        </p:txBody>
      </p:sp>
    </p:spTree>
    <p:extLst>
      <p:ext uri="{BB962C8B-B14F-4D97-AF65-F5344CB8AC3E}">
        <p14:creationId xmlns:p14="http://schemas.microsoft.com/office/powerpoint/2010/main" val="113308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7" descr="A group of people putting thier hands in a pile ">
            <a:extLst>
              <a:ext uri="{FF2B5EF4-FFF2-40B4-BE49-F238E27FC236}">
                <a16:creationId xmlns:a16="http://schemas.microsoft.com/office/drawing/2014/main" id="{F052F1AC-BE37-2941-839E-B43E10537AD8}"/>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a:stretch>
            <a:fillRect/>
          </a:stretch>
        </p:blipFill>
        <p:spPr/>
      </p:pic>
      <p:sp>
        <p:nvSpPr>
          <p:cNvPr id="7" name="Text Placeholder 6">
            <a:extLst>
              <a:ext uri="{FF2B5EF4-FFF2-40B4-BE49-F238E27FC236}">
                <a16:creationId xmlns:a16="http://schemas.microsoft.com/office/drawing/2014/main" id="{F671A034-1CDF-8B46-90C5-63321B0C91BE}"/>
              </a:ext>
            </a:extLst>
          </p:cNvPr>
          <p:cNvSpPr>
            <a:spLocks noGrp="1"/>
          </p:cNvSpPr>
          <p:nvPr>
            <p:ph idx="1"/>
          </p:nvPr>
        </p:nvSpPr>
        <p:spPr/>
        <p:txBody>
          <a:bodyPr/>
          <a:lstStyle/>
          <a:p>
            <a:pPr marL="216000" indent="-216000">
              <a:spcBef>
                <a:spcPts val="900"/>
              </a:spcBef>
              <a:buClr>
                <a:schemeClr val="accent1"/>
              </a:buClr>
            </a:pPr>
            <a:r>
              <a:rPr lang="en-US" dirty="0">
                <a:solidFill>
                  <a:schemeClr val="bg2">
                    <a:lumMod val="50000"/>
                  </a:schemeClr>
                </a:solidFill>
              </a:rPr>
              <a:t>Ecommerce refers to any type of online business transaction.</a:t>
            </a:r>
          </a:p>
          <a:p>
            <a:pPr marL="216000" indent="-216000">
              <a:spcBef>
                <a:spcPts val="900"/>
              </a:spcBef>
              <a:buClr>
                <a:schemeClr val="accent1"/>
              </a:buClr>
            </a:pPr>
            <a:r>
              <a:rPr lang="en-US" dirty="0">
                <a:solidFill>
                  <a:schemeClr val="bg2">
                    <a:lumMod val="50000"/>
                  </a:schemeClr>
                </a:solidFill>
              </a:rPr>
              <a:t>The most popular example of ecommerce is online e shopping defined as the purchase and sale of goods on any device via the internet.</a:t>
            </a:r>
          </a:p>
          <a:p>
            <a:pPr marL="216000" indent="-216000">
              <a:spcBef>
                <a:spcPts val="900"/>
              </a:spcBef>
              <a:buClr>
                <a:schemeClr val="accent1"/>
              </a:buClr>
            </a:pPr>
            <a:r>
              <a:rPr lang="en-US" dirty="0">
                <a:solidFill>
                  <a:schemeClr val="bg2">
                    <a:lumMod val="50000"/>
                  </a:schemeClr>
                </a:solidFill>
              </a:rPr>
              <a:t>Nevertheless, ecommerce may also include other forms of operation such as online auctions, gateways for payment, online ticketing and internet banking. </a:t>
            </a:r>
          </a:p>
          <a:p>
            <a:pPr marL="0" indent="0">
              <a:buNone/>
            </a:pPr>
            <a:endParaRPr lang="en-US" dirty="0"/>
          </a:p>
        </p:txBody>
      </p:sp>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p:txBody>
          <a:bodyPr>
            <a:normAutofit/>
          </a:bodyPr>
          <a:lstStyle/>
          <a:p>
            <a:r>
              <a:rPr lang="en-US" sz="4000" dirty="0" smtClean="0"/>
              <a:t>E-COMMERCE</a:t>
            </a:r>
            <a:endParaRPr lang="en-US" sz="4000" dirty="0"/>
          </a:p>
        </p:txBody>
      </p:sp>
    </p:spTree>
    <p:extLst>
      <p:ext uri="{BB962C8B-B14F-4D97-AF65-F5344CB8AC3E}">
        <p14:creationId xmlns:p14="http://schemas.microsoft.com/office/powerpoint/2010/main" val="2167823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Content Placeholder 2"/>
          <p:cNvSpPr>
            <a:spLocks noGrp="1"/>
          </p:cNvSpPr>
          <p:nvPr>
            <p:ph idx="1"/>
          </p:nvPr>
        </p:nvSpPr>
        <p:spPr/>
        <p:txBody>
          <a:bodyPr/>
          <a:lstStyle/>
          <a:p>
            <a:endParaRPr lang="en-US"/>
          </a:p>
        </p:txBody>
      </p:sp>
      <p:sp>
        <p:nvSpPr>
          <p:cNvPr id="4" name="Title 3"/>
          <p:cNvSpPr>
            <a:spLocks noGrp="1"/>
          </p:cNvSpPr>
          <p:nvPr>
            <p:ph type="ctrTitle"/>
          </p:nvPr>
        </p:nvSpPr>
        <p:spPr/>
        <p:txBody>
          <a:bodyPr/>
          <a:lstStyle/>
          <a:p>
            <a:endParaRPr lang="en-US"/>
          </a:p>
        </p:txBody>
      </p:sp>
    </p:spTree>
    <p:extLst>
      <p:ext uri="{BB962C8B-B14F-4D97-AF65-F5344CB8AC3E}">
        <p14:creationId xmlns:p14="http://schemas.microsoft.com/office/powerpoint/2010/main" val="3263522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r>
              <a:rPr lang="en-US" dirty="0"/>
              <a:t>TYPES OF E-COMMERCE MODELS</a:t>
            </a:r>
            <a:endParaRPr lang="en-US" dirty="0"/>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a:xfrm>
            <a:off x="1627320" y="2087294"/>
            <a:ext cx="4693727" cy="2279276"/>
          </a:xfrm>
        </p:spPr>
        <p:txBody>
          <a:bodyPr/>
          <a:lstStyle/>
          <a:p>
            <a:r>
              <a:rPr lang="en-US" dirty="0"/>
              <a:t>This is transactions to companies. The businesses do business with one another here. There is no end customer involved. The electronic transactions therefore include only the suppliers, wholesalers, distributors etc. </a:t>
            </a:r>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p:txBody>
          <a:bodyPr/>
          <a:lstStyle/>
          <a:p>
            <a:r>
              <a:rPr lang="en-US" dirty="0"/>
              <a:t>Consumer business. Here the firm sells its goods and services directly to the consumer. Consumers can Browse their websites and view products, photographs, read reviews. They then place their order, and the company directly ships the goods to them. Popular examples are amazon</a:t>
            </a:r>
            <a:r>
              <a:rPr lang="en-US" dirty="0" smtClean="0"/>
              <a:t>, </a:t>
            </a:r>
            <a:r>
              <a:rPr lang="en-US" dirty="0" err="1" smtClean="0"/>
              <a:t>BangGood</a:t>
            </a:r>
            <a:r>
              <a:rPr lang="en-US" dirty="0" smtClean="0"/>
              <a:t> etc. </a:t>
            </a:r>
            <a:endParaRPr lang="en-US" dirty="0"/>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1866845" y="1729464"/>
            <a:ext cx="4214678" cy="715660"/>
          </a:xfrm>
        </p:spPr>
        <p:txBody>
          <a:bodyPr/>
          <a:lstStyle/>
          <a:p>
            <a:r>
              <a:rPr lang="en-US" dirty="0">
                <a:latin typeface="Arial" panose="020B0604020202020204" pitchFamily="34" charset="0"/>
                <a:cs typeface="Arial" panose="020B0604020202020204" pitchFamily="34" charset="0"/>
              </a:rPr>
              <a:t>Business to business</a:t>
            </a:r>
          </a:p>
          <a:p>
            <a:pPr lvl="0"/>
            <a:endParaRPr lang="en-US" dirty="0"/>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a:xfrm>
            <a:off x="7309263" y="1506912"/>
            <a:ext cx="4693727" cy="823912"/>
          </a:xfrm>
        </p:spPr>
        <p:txBody>
          <a:bodyPr/>
          <a:lstStyle/>
          <a:p>
            <a:r>
              <a:rPr lang="en-US" dirty="0"/>
              <a:t>Business to consumer</a:t>
            </a:r>
          </a:p>
          <a:p>
            <a:pPr lvl="0"/>
            <a:endParaRPr lang="en-US" dirty="0"/>
          </a:p>
        </p:txBody>
      </p:sp>
    </p:spTree>
    <p:extLst>
      <p:ext uri="{BB962C8B-B14F-4D97-AF65-F5344CB8AC3E}">
        <p14:creationId xmlns:p14="http://schemas.microsoft.com/office/powerpoint/2010/main" val="3843284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Content Placeholder 2"/>
          <p:cNvSpPr>
            <a:spLocks noGrp="1"/>
          </p:cNvSpPr>
          <p:nvPr>
            <p:ph sz="half" idx="1"/>
          </p:nvPr>
        </p:nvSpPr>
        <p:spPr/>
        <p:txBody>
          <a:bodyPr/>
          <a:lstStyle/>
          <a:p>
            <a:r>
              <a:rPr lang="en-US" dirty="0"/>
              <a:t>This is the reverse of B2C, business is a consumer. So, the consumer is providing the company with a good or some service. An IT freelancer, for who demonstrates and sells his software to a firm. It be a C2B transaction. </a:t>
            </a:r>
          </a:p>
          <a:p>
            <a:endParaRPr lang="en-US" dirty="0"/>
          </a:p>
        </p:txBody>
      </p:sp>
      <p:sp>
        <p:nvSpPr>
          <p:cNvPr id="4" name="Content Placeholder 3"/>
          <p:cNvSpPr>
            <a:spLocks noGrp="1"/>
          </p:cNvSpPr>
          <p:nvPr>
            <p:ph sz="half" idx="2"/>
          </p:nvPr>
        </p:nvSpPr>
        <p:spPr/>
        <p:txBody>
          <a:bodyPr/>
          <a:lstStyle/>
          <a:p>
            <a:r>
              <a:rPr lang="en-US" dirty="0"/>
              <a:t>E</a:t>
            </a:r>
            <a:r>
              <a:rPr lang="en-US" dirty="0" smtClean="0"/>
              <a:t>-commerce </a:t>
            </a:r>
            <a:r>
              <a:rPr lang="en-US" dirty="0"/>
              <a:t>is where consumers sell products and personal services to each other with the help of an online market maker to provide catalog, search engine, and transaction-clearing capabilities so that products can be easily displayed, discovered, and paid for. The most well-known </a:t>
            </a:r>
            <a:r>
              <a:rPr lang="en-US" dirty="0" smtClean="0"/>
              <a:t>consumer to consumer </a:t>
            </a:r>
            <a:r>
              <a:rPr lang="en-US" dirty="0"/>
              <a:t>business is eBay, but there are many other online market makers as well. Craigslist is an extremely popular small e-commerce business for placing classified ads.</a:t>
            </a:r>
            <a:endParaRPr lang="en-US" dirty="0"/>
          </a:p>
        </p:txBody>
      </p:sp>
      <p:sp>
        <p:nvSpPr>
          <p:cNvPr id="5" name="Text Placeholder 4"/>
          <p:cNvSpPr>
            <a:spLocks noGrp="1"/>
          </p:cNvSpPr>
          <p:nvPr>
            <p:ph type="body" idx="13"/>
          </p:nvPr>
        </p:nvSpPr>
        <p:spPr>
          <a:xfrm>
            <a:off x="1627322" y="1659240"/>
            <a:ext cx="4672156" cy="823912"/>
          </a:xfrm>
        </p:spPr>
        <p:txBody>
          <a:bodyPr/>
          <a:lstStyle/>
          <a:p>
            <a:r>
              <a:rPr lang="en-US" dirty="0"/>
              <a:t>Consumer to business</a:t>
            </a:r>
          </a:p>
          <a:p>
            <a:endParaRPr lang="en-US" dirty="0"/>
          </a:p>
        </p:txBody>
      </p:sp>
      <p:sp>
        <p:nvSpPr>
          <p:cNvPr id="6" name="Text Placeholder 5"/>
          <p:cNvSpPr>
            <a:spLocks noGrp="1"/>
          </p:cNvSpPr>
          <p:nvPr>
            <p:ph type="body" sz="quarter" idx="3"/>
          </p:nvPr>
        </p:nvSpPr>
        <p:spPr/>
        <p:txBody>
          <a:bodyPr/>
          <a:lstStyle/>
          <a:p>
            <a:r>
              <a:rPr lang="en-US" dirty="0" smtClean="0"/>
              <a:t>Consumer to consumer </a:t>
            </a:r>
            <a:endParaRPr lang="en-US" dirty="0"/>
          </a:p>
        </p:txBody>
      </p:sp>
    </p:spTree>
    <p:extLst>
      <p:ext uri="{BB962C8B-B14F-4D97-AF65-F5344CB8AC3E}">
        <p14:creationId xmlns:p14="http://schemas.microsoft.com/office/powerpoint/2010/main" val="2918697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0" descr="Two People sitting on couch">
            <a:extLst>
              <a:ext uri="{FF2B5EF4-FFF2-40B4-BE49-F238E27FC236}">
                <a16:creationId xmlns:a16="http://schemas.microsoft.com/office/drawing/2014/main" id="{318EF587-2197-CC4C-BC9D-6BB7C37E92FB}"/>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l="4579" r="4579"/>
          <a:stretch/>
        </p:blipFill>
        <p:spPr/>
      </p:pic>
      <p:sp>
        <p:nvSpPr>
          <p:cNvPr id="3" name="Title 2" hidden="1">
            <a:extLst>
              <a:ext uri="{FF2B5EF4-FFF2-40B4-BE49-F238E27FC236}">
                <a16:creationId xmlns:a16="http://schemas.microsoft.com/office/drawing/2014/main" id="{FD439DD0-579B-4A38-94AC-4A7CC453CC47}"/>
              </a:ext>
            </a:extLst>
          </p:cNvPr>
          <p:cNvSpPr>
            <a:spLocks noGrp="1"/>
          </p:cNvSpPr>
          <p:nvPr>
            <p:ph type="title"/>
          </p:nvPr>
        </p:nvSpPr>
        <p:spPr/>
        <p:txBody>
          <a:bodyPr/>
          <a:lstStyle/>
          <a:p>
            <a:r>
              <a:rPr lang="en-US" dirty="0"/>
              <a:t>Slide title 29</a:t>
            </a:r>
          </a:p>
        </p:txBody>
      </p:sp>
      <p:sp>
        <p:nvSpPr>
          <p:cNvPr id="2" name="Rectangle 1"/>
          <p:cNvSpPr/>
          <p:nvPr/>
        </p:nvSpPr>
        <p:spPr>
          <a:xfrm>
            <a:off x="5651500" y="530225"/>
            <a:ext cx="6096000" cy="907941"/>
          </a:xfrm>
          <a:prstGeom prst="rect">
            <a:avLst/>
          </a:prstGeom>
        </p:spPr>
        <p:txBody>
          <a:bodyPr>
            <a:spAutoFit/>
          </a:bodyPr>
          <a:lstStyle/>
          <a:p>
            <a:pPr>
              <a:spcBef>
                <a:spcPts val="600"/>
              </a:spcBef>
            </a:pPr>
            <a:r>
              <a:rPr lang="en-US" sz="1600" dirty="0" smtClean="0"/>
              <a:t>These </a:t>
            </a:r>
            <a:r>
              <a:rPr lang="en-US" sz="1600" dirty="0"/>
              <a:t>are </a:t>
            </a:r>
            <a:r>
              <a:rPr lang="en-US" sz="1600" dirty="0" smtClean="0"/>
              <a:t>skills which </a:t>
            </a:r>
            <a:r>
              <a:rPr lang="en-US" sz="1600" dirty="0"/>
              <a:t>are obtained and paid for online such as coaching, blogging and influencer marketing etc.</a:t>
            </a:r>
          </a:p>
          <a:p>
            <a:pPr lvl="0">
              <a:spcBef>
                <a:spcPts val="600"/>
              </a:spcBef>
            </a:pPr>
            <a:endParaRPr lang="en-US" sz="1600" dirty="0">
              <a:solidFill>
                <a:srgbClr val="8D6347"/>
              </a:solidFill>
              <a:latin typeface="Segoe UI"/>
            </a:endParaRPr>
          </a:p>
        </p:txBody>
      </p:sp>
      <p:sp>
        <p:nvSpPr>
          <p:cNvPr id="4" name="Rectangle 3"/>
          <p:cNvSpPr/>
          <p:nvPr/>
        </p:nvSpPr>
        <p:spPr>
          <a:xfrm>
            <a:off x="4046880" y="507598"/>
            <a:ext cx="1366080" cy="461665"/>
          </a:xfrm>
          <a:prstGeom prst="rect">
            <a:avLst/>
          </a:prstGeom>
        </p:spPr>
        <p:txBody>
          <a:bodyPr wrap="none">
            <a:spAutoFit/>
          </a:bodyPr>
          <a:lstStyle/>
          <a:p>
            <a:pPr lvl="0">
              <a:spcBef>
                <a:spcPts val="600"/>
              </a:spcBef>
            </a:pPr>
            <a:r>
              <a:rPr lang="en-US" sz="2400" b="1" dirty="0" smtClean="0">
                <a:solidFill>
                  <a:srgbClr val="9D0000"/>
                </a:solidFill>
                <a:latin typeface="Adobe Garamond Pro"/>
              </a:rPr>
              <a:t>Service </a:t>
            </a:r>
            <a:endParaRPr lang="en-US" sz="2400" b="1" dirty="0">
              <a:solidFill>
                <a:srgbClr val="9D0000"/>
              </a:solidFill>
              <a:latin typeface="Adobe Garamond Pro"/>
            </a:endParaRPr>
          </a:p>
        </p:txBody>
      </p:sp>
    </p:spTree>
    <p:extLst>
      <p:ext uri="{BB962C8B-B14F-4D97-AF65-F5344CB8AC3E}">
        <p14:creationId xmlns:p14="http://schemas.microsoft.com/office/powerpoint/2010/main" val="3021999745"/>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LT Template_Modern Clean Sophisticated_01_AS - v6" id="{0AA3A176-5614-4CF7-97C7-387B0FB7AD04}" vid="{229230A5-5D58-4AD6-A6F9-E951DED424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0B52848-9F15-412E-907E-592D80B16D34}">
  <ds:schemaRefs>
    <ds:schemaRef ds:uri="http://schemas.microsoft.com/sharepoint/v3/contenttype/forms"/>
  </ds:schemaRefs>
</ds:datastoreItem>
</file>

<file path=customXml/itemProps2.xml><?xml version="1.0" encoding="utf-8"?>
<ds:datastoreItem xmlns:ds="http://schemas.openxmlformats.org/officeDocument/2006/customXml" ds:itemID="{11A621F2-4F72-4D03-9533-F4606037C0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045008-BD42-4B24-A6F5-0E1C5879053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clean sophisticated presentation</Template>
  <TotalTime>0</TotalTime>
  <Words>612</Words>
  <Application>Microsoft Office PowerPoint</Application>
  <PresentationFormat>Widescreen</PresentationFormat>
  <Paragraphs>44</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Adobe Garamond Pro</vt:lpstr>
      <vt:lpstr>Arial</vt:lpstr>
      <vt:lpstr>Calibri</vt:lpstr>
      <vt:lpstr>Calibri Light</vt:lpstr>
      <vt:lpstr>Sagona ExtraLight</vt:lpstr>
      <vt:lpstr>Segoe UI</vt:lpstr>
      <vt:lpstr>Speak Pro</vt:lpstr>
      <vt:lpstr>Office Theme</vt:lpstr>
      <vt:lpstr>E-commerce SECURITY THREATS AND ITS SOLUTIONS </vt:lpstr>
      <vt:lpstr>Content slide</vt:lpstr>
      <vt:lpstr>ECOMMERCE</vt:lpstr>
      <vt:lpstr>PowerPoint Presentation</vt:lpstr>
      <vt:lpstr>E-COMMERCE</vt:lpstr>
      <vt:lpstr>PowerPoint Presentation</vt:lpstr>
      <vt:lpstr>TYPES OF E-COMMERCE MODELS</vt:lpstr>
      <vt:lpstr>PowerPoint Presentation</vt:lpstr>
      <vt:lpstr>Slide title 29</vt:lpstr>
      <vt:lpstr>RETAIL </vt:lpstr>
      <vt:lpstr>DIGitAL PRODUCTS </vt:lpstr>
      <vt:lpstr>CONLUSION  </vt:lpstr>
      <vt:lpstr>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2020-08-12T20:19:55Z</dcterms:created>
  <dcterms:modified xsi:type="dcterms:W3CDTF">2020-08-12T22:22:10Z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